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2" r:id="rId6"/>
    <p:sldId id="338" r:id="rId7"/>
    <p:sldId id="277" r:id="rId8"/>
    <p:sldId id="278" r:id="rId9"/>
    <p:sldId id="279" r:id="rId10"/>
    <p:sldId id="280" r:id="rId11"/>
    <p:sldId id="284" r:id="rId12"/>
    <p:sldId id="282" r:id="rId13"/>
    <p:sldId id="283" r:id="rId14"/>
    <p:sldId id="286" r:id="rId15"/>
    <p:sldId id="288" r:id="rId16"/>
    <p:sldId id="289" r:id="rId17"/>
    <p:sldId id="326" r:id="rId18"/>
    <p:sldId id="291" r:id="rId19"/>
    <p:sldId id="327" r:id="rId20"/>
    <p:sldId id="330" r:id="rId21"/>
    <p:sldId id="298" r:id="rId22"/>
    <p:sldId id="328" r:id="rId23"/>
    <p:sldId id="309" r:id="rId24"/>
    <p:sldId id="329" r:id="rId25"/>
    <p:sldId id="310" r:id="rId26"/>
    <p:sldId id="313" r:id="rId27"/>
    <p:sldId id="315" r:id="rId28"/>
    <p:sldId id="292" r:id="rId29"/>
    <p:sldId id="293" r:id="rId30"/>
    <p:sldId id="295" r:id="rId31"/>
    <p:sldId id="296" r:id="rId32"/>
    <p:sldId id="297" r:id="rId33"/>
    <p:sldId id="260" r:id="rId34"/>
    <p:sldId id="331" r:id="rId35"/>
    <p:sldId id="269" r:id="rId36"/>
    <p:sldId id="287" r:id="rId37"/>
    <p:sldId id="290" r:id="rId38"/>
    <p:sldId id="257" r:id="rId39"/>
  </p:sldIdLst>
  <p:sldSz cx="12192000" cy="6858000"/>
  <p:notesSz cx="6858000" cy="9144000"/>
  <p:embeddedFontLst>
    <p:embeddedFont>
      <p:font typeface="汉仪君黑-45简" panose="02010600030101010101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4F47-18A9-4B62-B892-46A76481C8B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4FFA-3FDD-44C1-833D-188EFB9114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43445" y="2283079"/>
            <a:ext cx="856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b="1" dirty="0">
                <a:solidFill>
                  <a:schemeClr val="tx1"/>
                </a:solidFill>
                <a:latin typeface="+mn-ea"/>
              </a:rPr>
              <a:t>企业ERP</a:t>
            </a:r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系统设计与实施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23571" y="3755571"/>
            <a:ext cx="8418286" cy="8345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800" dirty="0">
                <a:latin typeface="汉仪君黑-45简" charset="0"/>
                <a:ea typeface="汉仪君黑-45简" charset="0"/>
              </a:rPr>
              <a:t>第</a:t>
            </a:r>
            <a:r>
              <a:rPr lang="en-US" altLang="zh-CN" sz="2800" dirty="0">
                <a:latin typeface="汉仪君黑-45简" charset="0"/>
                <a:ea typeface="汉仪君黑-45简" charset="0"/>
              </a:rPr>
              <a:t>21</a:t>
            </a:r>
            <a:r>
              <a:rPr lang="zh-CN" altLang="en-US" sz="2800" dirty="0">
                <a:latin typeface="汉仪君黑-45简" charset="0"/>
                <a:ea typeface="汉仪君黑-45简" charset="0"/>
              </a:rPr>
              <a:t>组：余曼 马纯华 龙俊帆 梁沚诺 姜苑彤 伍华明</a:t>
            </a:r>
            <a:endParaRPr lang="zh-CN" altLang="en-US" sz="28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625" y="301625"/>
            <a:ext cx="5254625" cy="571500"/>
          </a:xfrm>
        </p:spPr>
        <p:txBody>
          <a:bodyPr>
            <a:noAutofit/>
          </a:bodyPr>
          <a:lstStyle/>
          <a:p>
            <a:r>
              <a:rPr lang="zh-CN" altLang="en-US" sz="2800" b="1">
                <a:sym typeface="+mn-ea"/>
              </a:rPr>
              <a:t>系统功能模块分析——采购管理</a:t>
            </a:r>
            <a:endParaRPr lang="zh-CN" altLang="en-US" sz="2800" b="1"/>
          </a:p>
        </p:txBody>
      </p:sp>
      <p:pic>
        <p:nvPicPr>
          <p:cNvPr id="3" name="图片 2" descr="upload_post_object_v2_879740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016000"/>
            <a:ext cx="7946571" cy="5334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625" y="301625"/>
            <a:ext cx="5254625" cy="571500"/>
          </a:xfrm>
        </p:spPr>
        <p:txBody>
          <a:bodyPr>
            <a:noAutofit/>
          </a:bodyPr>
          <a:lstStyle/>
          <a:p>
            <a:r>
              <a:rPr lang="zh-CN" altLang="en-US" sz="2800" b="1">
                <a:sym typeface="+mn-ea"/>
              </a:rPr>
              <a:t>系统功能模块分析——财务管理</a:t>
            </a:r>
            <a:endParaRPr lang="zh-CN" altLang="en-US" sz="2800" b="1"/>
          </a:p>
        </p:txBody>
      </p:sp>
      <p:pic>
        <p:nvPicPr>
          <p:cNvPr id="4" name="图片 3" descr="upload_post_object_v2_2705977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6" y="1081768"/>
            <a:ext cx="9318625" cy="50482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625" y="333375"/>
            <a:ext cx="5270500" cy="571500"/>
          </a:xfrm>
        </p:spPr>
        <p:txBody>
          <a:bodyPr>
            <a:noAutofit/>
          </a:bodyPr>
          <a:lstStyle/>
          <a:p>
            <a:r>
              <a:rPr lang="zh-CN" altLang="en-US" sz="2800" b="1">
                <a:sym typeface="+mn-ea"/>
              </a:rPr>
              <a:t>系统功能模块分析——</a:t>
            </a:r>
            <a:r>
              <a:rPr lang="zh-CN" altLang="en-US" sz="2800" b="1"/>
              <a:t>人事管理</a:t>
            </a:r>
          </a:p>
        </p:txBody>
      </p:sp>
      <p:pic>
        <p:nvPicPr>
          <p:cNvPr id="4" name="图片 3" descr="upload_post_object_v2_7193050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97857"/>
            <a:ext cx="11157857" cy="53702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4625" y="333375"/>
            <a:ext cx="5270500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>
                <a:sym typeface="+mn-ea"/>
              </a:rPr>
              <a:t>系统功能模块分析——库存</a:t>
            </a:r>
            <a:r>
              <a:rPr lang="zh-CN" altLang="en-US" sz="2800" b="1"/>
              <a:t>管理</a:t>
            </a:r>
          </a:p>
        </p:txBody>
      </p:sp>
      <p:pic>
        <p:nvPicPr>
          <p:cNvPr id="8" name="图片 7" descr="upload_post_object_v2_3715097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047750"/>
            <a:ext cx="6524625" cy="53181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4625" y="333375"/>
            <a:ext cx="3079750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en-US" sz="2800" b="1" dirty="0"/>
              <a:t>-</a:t>
            </a:r>
            <a:r>
              <a:rPr lang="en-US" altLang="zh-CN" sz="2800" b="1" dirty="0"/>
              <a:t>3 </a:t>
            </a:r>
            <a:r>
              <a:rPr lang="zh-CN" altLang="en-US" sz="2800" b="1" dirty="0"/>
              <a:t>业务用例分析</a:t>
            </a:r>
          </a:p>
        </p:txBody>
      </p:sp>
      <p:pic>
        <p:nvPicPr>
          <p:cNvPr id="2" name="图片 1" descr="upload_post_object_v2_410881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71" y="235857"/>
            <a:ext cx="5207000" cy="64225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0874" y="2887825"/>
            <a:ext cx="5952930" cy="998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989937" y="3048944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君黑-45简" charset="0"/>
                <a:ea typeface="汉仪君黑-45简" charset="0"/>
              </a:rPr>
              <a:t>业务流程</a:t>
            </a:r>
            <a:endParaRPr lang="zh-CN" altLang="en-US" sz="40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00874" y="2661876"/>
            <a:ext cx="38481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0127" y="2232783"/>
            <a:ext cx="21494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PART 03</a:t>
            </a:r>
            <a:endParaRPr lang="zh-CN" altLang="en-US" sz="36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053" y="4006843"/>
            <a:ext cx="72218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sym typeface="+mn-ea"/>
              </a:rPr>
              <a:t>系统业务流程</a:t>
            </a:r>
            <a:endParaRPr lang="zh-CN" altLang="en-US" sz="26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84105" y="376163"/>
            <a:ext cx="2127250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 </a:t>
            </a:r>
            <a:r>
              <a:rPr lang="zh-CN" altLang="en-US" sz="2800" b="1" dirty="0"/>
              <a:t>业务流程图</a:t>
            </a:r>
          </a:p>
        </p:txBody>
      </p:sp>
      <p:pic>
        <p:nvPicPr>
          <p:cNvPr id="4" name="图片 3" descr="upload_post_object_v2_505440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18" y="306759"/>
            <a:ext cx="9511861" cy="63215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upload_post_object_v2_432702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3"/>
            <a:ext cx="12192000" cy="65677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0874" y="2887825"/>
            <a:ext cx="5952930" cy="998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196062" y="3048944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君黑-45简" charset="0"/>
                <a:ea typeface="汉仪君黑-45简" charset="0"/>
              </a:rPr>
              <a:t>领域关键问题及算法模型</a:t>
            </a:r>
            <a:endParaRPr lang="zh-CN" altLang="en-US" sz="40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00874" y="2661876"/>
            <a:ext cx="38481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0127" y="2232783"/>
            <a:ext cx="21494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PART 04</a:t>
            </a:r>
            <a:endParaRPr lang="zh-CN" altLang="en-US" sz="36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053" y="4006843"/>
            <a:ext cx="72218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sym typeface="+mn-ea"/>
              </a:rPr>
              <a:t>关键领域模型与算法设计</a:t>
            </a:r>
            <a:endParaRPr lang="zh-CN" altLang="en-US" sz="26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/>
              <a:t>领域模型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235B549-57A7-FD66-703D-F1ECFDA6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020" y="217715"/>
            <a:ext cx="7958158" cy="64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546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769424" y="2687217"/>
            <a:ext cx="203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目录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16076" y="3763729"/>
            <a:ext cx="198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CONTENTS</a:t>
            </a:r>
            <a:endParaRPr lang="zh-CN" altLang="en-US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94416" y="539676"/>
            <a:ext cx="345233" cy="34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94415" y="1822434"/>
            <a:ext cx="345233" cy="34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394415" y="3121149"/>
            <a:ext cx="345233" cy="34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394415" y="4453679"/>
            <a:ext cx="345233" cy="34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55487" y="4263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汉仪君黑-45简" charset="0"/>
                <a:ea typeface="汉仪君黑-45简" charset="0"/>
              </a:rPr>
              <a:t>项目背景</a:t>
            </a:r>
            <a:endParaRPr lang="zh-CN" altLang="en-US" sz="2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55487" y="171593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汉仪君黑-45简" charset="0"/>
                <a:ea typeface="汉仪君黑-45简" charset="0"/>
              </a:rPr>
              <a:t>需求及用例分析</a:t>
            </a:r>
            <a:endParaRPr lang="zh-CN" altLang="en-US" sz="2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55487" y="303957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汉仪君黑-45简" charset="0"/>
                <a:ea typeface="汉仪君黑-45简" charset="0"/>
              </a:rPr>
              <a:t>业务流程</a:t>
            </a:r>
            <a:endParaRPr lang="zh-CN" altLang="en-US" sz="2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55487" y="4338085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汉仪君黑-45简" charset="0"/>
                <a:ea typeface="汉仪君黑-45简" charset="0"/>
                <a:sym typeface="+mn-ea"/>
              </a:rPr>
              <a:t>领域关键问题及算法模型</a:t>
            </a:r>
            <a:endParaRPr lang="zh-CN" altLang="en-US" sz="2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55486" y="884909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</a:rPr>
              <a:t>系统项目背景与意义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55486" y="2161781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</a:rPr>
              <a:t>系统需求分析及用例图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55486" y="3501236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</a:rPr>
              <a:t>系统整体业务流程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55486" y="4778108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</a:rPr>
              <a:t>关键领域模型与算法设计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95235" y="5795160"/>
            <a:ext cx="345233" cy="34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56307" y="567956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汉仪君黑-45简" charset="0"/>
                <a:ea typeface="汉仪君黑-45简" charset="0"/>
              </a:rPr>
              <a:t>软件架构</a:t>
            </a:r>
            <a:endParaRPr lang="zh-CN" altLang="en-US" sz="2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56306" y="6119589"/>
            <a:ext cx="500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</a:rPr>
              <a:t>系统架构与逻辑视图、组织架构、角色架构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27" grpId="0"/>
      <p:bldP spid="28" grpId="0"/>
      <p:bldP spid="2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/>
              <a:t>分析类图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ED8B2-7E54-52DC-5998-DE15FD722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2"/>
          <a:stretch/>
        </p:blipFill>
        <p:spPr>
          <a:xfrm>
            <a:off x="4132050" y="235686"/>
            <a:ext cx="3954969" cy="644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18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/>
              <a:t>算法模型</a:t>
            </a:r>
            <a:r>
              <a:rPr lang="zh-CN" altLang="en-US" sz="2800" b="1" dirty="0">
                <a:sym typeface="+mn-ea"/>
              </a:rPr>
              <a:t>——数量条件</a:t>
            </a:r>
            <a:endParaRPr lang="zh-CN" altLang="en-US" sz="2800" b="1" dirty="0"/>
          </a:p>
        </p:txBody>
      </p:sp>
      <p:pic>
        <p:nvPicPr>
          <p:cNvPr id="4" name="图片 3" descr="upload_post_object_v2_9547550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" y="1106715"/>
            <a:ext cx="11411857" cy="37374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5857" y="5188857"/>
            <a:ext cx="11738429" cy="10341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200" b="0" u="none"/>
              <a:t>针对单个货物的数量进行判断时，参考值可以由有权限的用户进行自定义（警戒值），也可以根据往年同期的库存数据自动生成，可以根据不同情况取该货物往年同季度、同月份、同周的库存均值或期间最小值。</a:t>
            </a:r>
            <a:endParaRPr lang="zh-CN" altLang="en-US" sz="2200"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CB9798-F6A7-D9A5-6A4E-C16BB658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54" y="161947"/>
            <a:ext cx="7335941" cy="65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/>
              <a:t>算法模型</a:t>
            </a:r>
            <a:r>
              <a:rPr lang="zh-CN" altLang="en-US" sz="2800" b="1">
                <a:sym typeface="+mn-ea"/>
              </a:rPr>
              <a:t>——比例条件</a:t>
            </a:r>
            <a:endParaRPr lang="zh-CN" altLang="en-US" sz="2800" b="1"/>
          </a:p>
        </p:txBody>
      </p:sp>
      <p:pic>
        <p:nvPicPr>
          <p:cNvPr id="4" name="图片 3" descr="upload_post_object_v2_0492597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215571"/>
            <a:ext cx="11738429" cy="33564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286" y="5025571"/>
            <a:ext cx="11593286" cy="119742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200" b="0" u="none"/>
              <a:t>针对有关联的多个货物的比例关系进行判断时，参考比例可以由有权限的用户进行自定义（警戒库存比例），也可以根据往年同期的库存数据自动生成，可以根据不同情况取目标货物及其关联货物往年同季度、同月份、同周的库存均值的比例。</a:t>
            </a:r>
            <a:endParaRPr lang="zh-CN" altLang="en-US" sz="2200"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8562FD-D93D-5CEC-071A-8955BEA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3" y="0"/>
            <a:ext cx="638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3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/>
              <a:t>算法模型</a:t>
            </a:r>
            <a:r>
              <a:rPr lang="zh-CN" altLang="en-US" sz="2800" b="1">
                <a:sym typeface="+mn-ea"/>
              </a:rPr>
              <a:t>——存货估价</a:t>
            </a:r>
            <a:endParaRPr lang="zh-CN" altLang="en-US" sz="2800" b="1"/>
          </a:p>
        </p:txBody>
      </p:sp>
      <p:pic>
        <p:nvPicPr>
          <p:cNvPr id="8" name="图片 7" descr="upload_post_object_v2_102640368"/>
          <p:cNvPicPr>
            <a:picLocks noChangeAspect="1"/>
          </p:cNvPicPr>
          <p:nvPr/>
        </p:nvPicPr>
        <p:blipFill>
          <a:blip r:embed="rId2"/>
          <a:srcRect t="2187" b="1562"/>
          <a:stretch>
            <a:fillRect/>
          </a:stretch>
        </p:blipFill>
        <p:spPr>
          <a:xfrm>
            <a:off x="1158875" y="809625"/>
            <a:ext cx="9794875" cy="57467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/>
              <a:t>并发分析及控制策略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81429" y="94796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/>
              <a:t>1.</a:t>
            </a:r>
            <a:r>
              <a:rPr lang="zh-CN" altLang="en-US" sz="2400" b="1"/>
              <a:t>意向锁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4625" y="1539875"/>
            <a:ext cx="11842750" cy="4079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sz="2300" b="0" u="none"/>
              <a:t>Intention-Shared (IS)：</a:t>
            </a:r>
          </a:p>
          <a:p>
            <a:pPr algn="just"/>
            <a:r>
              <a:rPr sz="2300" b="0" u="none"/>
              <a:t>表明其内部一个或多个对象被 S-Lock 保护，例如某表加 IS，表中至少一行被 S-Lock 保护；</a:t>
            </a:r>
          </a:p>
          <a:p>
            <a:pPr algn="just"/>
            <a:endParaRPr sz="2300" b="0" u="none"/>
          </a:p>
          <a:p>
            <a:pPr algn="just"/>
            <a:r>
              <a:rPr sz="2300" b="0" u="none"/>
              <a:t>Intention-Exclusive (IX)：</a:t>
            </a:r>
          </a:p>
          <a:p>
            <a:pPr algn="just"/>
            <a:r>
              <a:rPr sz="2300" b="0" u="none"/>
              <a:t>表明其内部一个或多个对象被 X-Lock 保护。例如某表加 IX，表中至少一行被 X-Lock 保护；</a:t>
            </a:r>
          </a:p>
          <a:p>
            <a:pPr algn="just"/>
            <a:endParaRPr sz="2300" b="0" u="none"/>
          </a:p>
          <a:p>
            <a:pPr algn="just"/>
            <a:r>
              <a:rPr sz="2300" b="0" u="none">
                <a:solidFill>
                  <a:srgbClr val="000000"/>
                </a:solidFill>
              </a:rPr>
              <a:t>Shared+Intention-Exclusive (SIX)</a:t>
            </a:r>
            <a:r>
              <a:rPr sz="2300" b="0" u="none"/>
              <a:t>：</a:t>
            </a:r>
          </a:p>
          <a:p>
            <a:pPr algn="just"/>
            <a:r>
              <a:rPr sz="2300" b="0" u="none"/>
              <a:t>表明内部至少一个对象被 XLock 保护，并且自身被 S-Lock 保护。例如某个操作要全表扫，并更改表中几行，可以给表加 SIX。</a:t>
            </a:r>
            <a:endParaRPr lang="zh-CN" altLang="en-US" sz="2300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81429" y="21771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/>
              <a:t>并发分析及控制策略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81429" y="947964"/>
            <a:ext cx="4045857" cy="580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/>
              <a:t>2.</a:t>
            </a:r>
            <a:r>
              <a:rPr sz="2400" b="1">
                <a:sym typeface="+mn-ea"/>
              </a:rPr>
              <a:t>基于 Timing Order（T/O）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174625" y="1539875"/>
            <a:ext cx="11699875" cy="3730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400">
                <a:solidFill>
                  <a:srgbClr val="000000"/>
                </a:solidFill>
                <a:sym typeface="+mn-ea"/>
              </a:rPr>
              <a:t>设 Time(d) 表示事务 T 的时间戳</a:t>
            </a:r>
          </a:p>
          <a:p>
            <a:endParaRPr sz="2400">
              <a:solidFill>
                <a:srgbClr val="000000"/>
              </a:solidFill>
              <a:sym typeface="+mn-ea"/>
            </a:endParaRPr>
          </a:p>
          <a:p>
            <a:r>
              <a:rPr sz="2400">
                <a:solidFill>
                  <a:srgbClr val="000000"/>
                </a:solidFill>
                <a:sym typeface="+mn-ea"/>
              </a:rPr>
              <a:t>当事务 T 试图执行 read(d) 时：</a:t>
            </a:r>
          </a:p>
          <a:p>
            <a:r>
              <a:rPr sz="2400">
                <a:solidFill>
                  <a:srgbClr val="000000"/>
                </a:solidFill>
                <a:sym typeface="+mn-ea"/>
              </a:rPr>
              <a:t>若 time(T) &lt; W-time(d)，说明 T 需要读的值已经被覆盖，因此操作失败，事务 T 回滚；</a:t>
            </a:r>
          </a:p>
          <a:p>
            <a:r>
              <a:rPr sz="2400">
                <a:solidFill>
                  <a:srgbClr val="000000"/>
                </a:solidFill>
                <a:sym typeface="+mn-ea"/>
              </a:rPr>
              <a:t>若 time(T) ≥ W-time(d)，则可以执行 read(d)，R-time(d) 被设置为time(T) 和 R-time(d) 的最大值。</a:t>
            </a:r>
          </a:p>
          <a:p>
            <a:endParaRPr sz="2400">
              <a:solidFill>
                <a:srgbClr val="000000"/>
              </a:solidFill>
              <a:sym typeface="+mn-ea"/>
            </a:endParaRPr>
          </a:p>
          <a:p>
            <a:r>
              <a:rPr sz="2400">
                <a:solidFill>
                  <a:srgbClr val="000000"/>
                </a:solidFill>
                <a:sym typeface="+mn-ea"/>
              </a:rPr>
              <a:t>当事务 T 试图执行 write(d) 时：</a:t>
            </a:r>
          </a:p>
          <a:p>
            <a:r>
              <a:rPr sz="2400">
                <a:solidFill>
                  <a:srgbClr val="000000"/>
                </a:solidFill>
                <a:sym typeface="+mn-ea"/>
              </a:rPr>
              <a:t>若 time(T) &lt; R-time(d)，则事务 T 执行 write(d) 会导致其它某些事务read(d) 读取的值不正确，因此操作失败，事务 T 回滚；</a:t>
            </a:r>
          </a:p>
          <a:p>
            <a:r>
              <a:rPr sz="2400">
                <a:solidFill>
                  <a:srgbClr val="000000"/>
                </a:solidFill>
                <a:sym typeface="+mn-ea"/>
              </a:rPr>
              <a:t>若 time(T) &lt; W-time(d)，则事务 T 试图写入的值已过时，因此操作失败，事务 T 回滚；</a:t>
            </a:r>
          </a:p>
          <a:p>
            <a:r>
              <a:rPr sz="2400">
                <a:solidFill>
                  <a:srgbClr val="000000"/>
                </a:solidFill>
                <a:sym typeface="+mn-ea"/>
              </a:rPr>
              <a:t>其它情况下，可以执行 write(d) ，W-time(d) 被设置为 time(T)。</a:t>
            </a:r>
            <a:endParaRPr lang="zh-CN" altLang="en-US" sz="2400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0874" y="2887825"/>
            <a:ext cx="5952930" cy="998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989937" y="30806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君黑-45简" charset="0"/>
                <a:ea typeface="汉仪君黑-45简" charset="0"/>
              </a:rPr>
              <a:t>软件架构</a:t>
            </a:r>
            <a:endParaRPr lang="zh-CN" altLang="en-US" sz="40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00874" y="2661876"/>
            <a:ext cx="38481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0127" y="2232783"/>
            <a:ext cx="21494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PART 05</a:t>
            </a:r>
            <a:endParaRPr lang="zh-CN" altLang="en-US" sz="36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053" y="4006843"/>
            <a:ext cx="72218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sym typeface="+mn-ea"/>
              </a:rPr>
              <a:t>系统架构与逻辑视图、组织架构、角色架构</a:t>
            </a:r>
            <a:endParaRPr lang="zh-CN" altLang="en-US" sz="26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36502" y="252214"/>
            <a:ext cx="4296700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5</a:t>
            </a:r>
            <a:r>
              <a:rPr lang="zh-CN" altLang="en-US" sz="2800" b="1" dirty="0"/>
              <a:t>-</a:t>
            </a:r>
            <a:r>
              <a:rPr lang="en-US" altLang="zh-CN" sz="2800" b="1" dirty="0"/>
              <a:t>1 </a:t>
            </a:r>
            <a:r>
              <a:rPr lang="zh-CN" altLang="en-US" sz="2800" b="1" dirty="0"/>
              <a:t>软件架构与关键技术</a:t>
            </a:r>
          </a:p>
        </p:txBody>
      </p:sp>
      <p:pic>
        <p:nvPicPr>
          <p:cNvPr id="9" name="图片 8" descr="upload_post_object_v2_952989577"/>
          <p:cNvPicPr>
            <a:picLocks noChangeAspect="1"/>
          </p:cNvPicPr>
          <p:nvPr/>
        </p:nvPicPr>
        <p:blipFill>
          <a:blip r:embed="rId2"/>
          <a:srcRect l="2389" t="2563" r="1672" b="2476"/>
          <a:stretch>
            <a:fillRect/>
          </a:stretch>
        </p:blipFill>
        <p:spPr>
          <a:xfrm>
            <a:off x="5545743" y="634298"/>
            <a:ext cx="6320583" cy="60339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704E76-B2A2-BC43-00B5-AAC65A2696F5}"/>
              </a:ext>
            </a:extLst>
          </p:cNvPr>
          <p:cNvSpPr txBox="1"/>
          <p:nvPr/>
        </p:nvSpPr>
        <p:spPr>
          <a:xfrm>
            <a:off x="983233" y="1905506"/>
            <a:ext cx="40070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+mn-ea"/>
              </a:rPr>
              <a:t>本系统采用浏览器</a:t>
            </a:r>
            <a:r>
              <a:rPr lang="en-US" altLang="zh-CN" sz="2400" dirty="0">
                <a:effectLst/>
                <a:latin typeface="+mn-ea"/>
              </a:rPr>
              <a:t>/</a:t>
            </a:r>
            <a:r>
              <a:rPr lang="zh-CN" altLang="en-US" sz="2400" dirty="0">
                <a:effectLst/>
                <a:latin typeface="+mn-ea"/>
              </a:rPr>
              <a:t>服务器（</a:t>
            </a:r>
            <a:r>
              <a:rPr lang="en-US" altLang="zh-CN" sz="2400" dirty="0">
                <a:effectLst/>
                <a:latin typeface="+mn-ea"/>
              </a:rPr>
              <a:t>Browser/Server</a:t>
            </a:r>
            <a:r>
              <a:rPr lang="zh-CN" altLang="en-US" sz="2400" dirty="0">
                <a:effectLst/>
                <a:latin typeface="+mn-ea"/>
              </a:rPr>
              <a:t>，下文简称为</a:t>
            </a:r>
            <a:r>
              <a:rPr lang="en-US" altLang="zh-CN" sz="2400" dirty="0">
                <a:effectLst/>
                <a:latin typeface="+mn-ea"/>
              </a:rPr>
              <a:t>B/S</a:t>
            </a:r>
            <a:r>
              <a:rPr lang="zh-CN" altLang="en-US" sz="2400" dirty="0">
                <a:effectLst/>
                <a:latin typeface="+mn-ea"/>
              </a:rPr>
              <a:t>）的架构模式</a:t>
            </a:r>
            <a:endParaRPr lang="en-US" altLang="zh-CN" sz="2400" dirty="0"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+mn-ea"/>
              </a:rPr>
              <a:t>前端运用</a:t>
            </a:r>
            <a:r>
              <a:rPr lang="en-US" altLang="zh-CN" sz="2400" dirty="0">
                <a:effectLst/>
                <a:latin typeface="+mn-ea"/>
              </a:rPr>
              <a:t>Model-View-</a:t>
            </a:r>
            <a:r>
              <a:rPr lang="en-US" altLang="zh-CN" sz="2400" dirty="0" err="1">
                <a:effectLst/>
                <a:latin typeface="+mn-ea"/>
              </a:rPr>
              <a:t>ViewModel</a:t>
            </a:r>
            <a:r>
              <a:rPr lang="zh-CN" altLang="en-US" sz="2400" dirty="0">
                <a:effectLst/>
                <a:latin typeface="+mn-ea"/>
              </a:rPr>
              <a:t>（下文简称为</a:t>
            </a:r>
            <a:r>
              <a:rPr lang="en-US" altLang="zh-CN" sz="2400" dirty="0">
                <a:effectLst/>
                <a:latin typeface="+mn-ea"/>
              </a:rPr>
              <a:t>MVVM</a:t>
            </a:r>
            <a:r>
              <a:rPr lang="zh-CN" altLang="en-US" sz="2400" dirty="0">
                <a:effectLst/>
                <a:latin typeface="+mn-ea"/>
              </a:rPr>
              <a:t>）的模式</a:t>
            </a:r>
            <a:endParaRPr lang="en-US" altLang="zh-CN" sz="2400" dirty="0"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+mn-ea"/>
              </a:rPr>
              <a:t>后端运用三层架构。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0874" y="2887825"/>
            <a:ext cx="5952930" cy="998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968936" y="303306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汉仪君黑-45简" charset="0"/>
                <a:ea typeface="汉仪君黑-45简" charset="0"/>
              </a:rPr>
              <a:t>项目背景</a:t>
            </a:r>
            <a:endParaRPr lang="zh-CN" altLang="en-US" sz="40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00874" y="2661876"/>
            <a:ext cx="38481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0127" y="2232783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PART 01</a:t>
            </a:r>
            <a:endParaRPr lang="zh-CN" altLang="en-US" sz="36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85053" y="4006843"/>
            <a:ext cx="72218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sym typeface="+mn-ea"/>
              </a:rPr>
              <a:t>系统项目背景与意义</a:t>
            </a:r>
            <a:endParaRPr lang="zh-CN" altLang="en-US" sz="26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4625" y="333375"/>
            <a:ext cx="2524125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/>
              <a:t>5</a:t>
            </a:r>
            <a:r>
              <a:rPr lang="zh-CN" altLang="en-US" sz="2800" b="1" dirty="0"/>
              <a:t>-</a:t>
            </a:r>
            <a:r>
              <a:rPr lang="en-US" altLang="zh-CN" sz="2800" b="1" dirty="0"/>
              <a:t>2 </a:t>
            </a:r>
            <a:r>
              <a:rPr lang="zh-CN" altLang="en-US" sz="2800" b="1" dirty="0"/>
              <a:t>逻辑视图</a:t>
            </a:r>
          </a:p>
        </p:txBody>
      </p:sp>
      <p:pic>
        <p:nvPicPr>
          <p:cNvPr id="2" name="图片 1" descr="upload_post_object_v2_8531233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98" y="234291"/>
            <a:ext cx="6964837" cy="643235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4625" y="333375"/>
            <a:ext cx="2524125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/>
              <a:t>5</a:t>
            </a:r>
            <a:r>
              <a:rPr lang="zh-CN" altLang="en-US" sz="2800" b="1"/>
              <a:t>-</a:t>
            </a:r>
            <a:r>
              <a:rPr lang="en-US" altLang="zh-CN" sz="2800" b="1"/>
              <a:t>3 </a:t>
            </a:r>
            <a:r>
              <a:rPr lang="zh-CN" altLang="en-US" sz="2800" b="1"/>
              <a:t>组织架构图</a:t>
            </a:r>
          </a:p>
        </p:txBody>
      </p:sp>
      <p:pic>
        <p:nvPicPr>
          <p:cNvPr id="4" name="图片 3" descr="upload_post_object_v2_1273727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65" y="1086259"/>
            <a:ext cx="10308810" cy="51544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4625" y="333375"/>
            <a:ext cx="2524125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/>
              <a:t>5</a:t>
            </a:r>
            <a:r>
              <a:rPr lang="zh-CN" altLang="en-US" sz="2800" b="1"/>
              <a:t>-</a:t>
            </a:r>
            <a:r>
              <a:rPr lang="en-US" altLang="zh-CN" sz="2800" b="1"/>
              <a:t>4 </a:t>
            </a:r>
            <a:r>
              <a:rPr lang="zh-CN" altLang="en-US" sz="2800" b="1"/>
              <a:t>角色架构图</a:t>
            </a:r>
          </a:p>
        </p:txBody>
      </p:sp>
      <p:pic>
        <p:nvPicPr>
          <p:cNvPr id="2" name="图片 1" descr="upload_post_object_v2_2440140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04875"/>
            <a:ext cx="10541000" cy="54451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0874" y="2887825"/>
            <a:ext cx="5952930" cy="998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996741" y="303306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汉仪君黑-45简" charset="0"/>
                <a:ea typeface="汉仪君黑-45简" charset="0"/>
              </a:rPr>
              <a:t>原型展示</a:t>
            </a:r>
            <a:endParaRPr lang="zh-CN" altLang="en-US" sz="40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00874" y="2661876"/>
            <a:ext cx="38481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0127" y="2232783"/>
            <a:ext cx="21494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PART 0</a:t>
            </a:r>
            <a:r>
              <a:rPr lang="en-US" altLang="zh-CN" sz="3600" dirty="0">
                <a:latin typeface="汉仪君黑-45简" charset="0"/>
                <a:ea typeface="汉仪君黑-45简" charset="0"/>
              </a:rPr>
              <a:t>6</a:t>
            </a:r>
            <a:endParaRPr lang="zh-CN" altLang="en-US" sz="36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053" y="4242700"/>
            <a:ext cx="722189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4625" y="333375"/>
            <a:ext cx="2524125" cy="571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/>
              <a:t>交互设计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9D327E-A7D4-8325-ACEA-B8CF98F282D2}"/>
              </a:ext>
            </a:extLst>
          </p:cNvPr>
          <p:cNvSpPr txBox="1"/>
          <p:nvPr/>
        </p:nvSpPr>
        <p:spPr>
          <a:xfrm>
            <a:off x="318010" y="1016454"/>
            <a:ext cx="117004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第一步   原型设计，用绘图工具画出功能布局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第二步   模型建立，关注色彩、风格、图标、插图等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第三步   建立演示版本，进行用户研究与可用性测试</a:t>
            </a:r>
            <a:endParaRPr lang="en-US" altLang="zh-CN" sz="2800" dirty="0">
              <a:latin typeface="+mn-ea"/>
            </a:endParaRPr>
          </a:p>
          <a:p>
            <a:endParaRPr lang="zh-CN" altLang="en-US" sz="2800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660173-8986-DB5A-5C12-F7844243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73" y="1478825"/>
            <a:ext cx="4349695" cy="25167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D892B1-2099-050D-784F-AF118FA2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7"/>
          <a:stretch/>
        </p:blipFill>
        <p:spPr>
          <a:xfrm>
            <a:off x="1944573" y="4758915"/>
            <a:ext cx="3808157" cy="6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5339" y="335643"/>
            <a:ext cx="5445125" cy="619125"/>
          </a:xfrm>
        </p:spPr>
        <p:txBody>
          <a:bodyPr>
            <a:noAutofit/>
          </a:bodyPr>
          <a:lstStyle/>
          <a:p>
            <a:pPr algn="l"/>
            <a:r>
              <a:rPr lang="zh-CN" altLang="en-US" sz="3200" b="1" dirty="0"/>
              <a:t>商品管理</a:t>
            </a:r>
          </a:p>
        </p:txBody>
      </p:sp>
      <p:pic>
        <p:nvPicPr>
          <p:cNvPr id="4" name="图片 3" descr="upload_post_object_v2_624562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71" y="961571"/>
            <a:ext cx="10087429" cy="5606143"/>
          </a:xfrm>
          <a:prstGeom prst="rect">
            <a:avLst/>
          </a:prstGeom>
        </p:spPr>
      </p:pic>
      <p:pic>
        <p:nvPicPr>
          <p:cNvPr id="8" name="图片 7" descr="upload_post_object_v2_3396224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961571"/>
            <a:ext cx="10105571" cy="56242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5339" y="335643"/>
            <a:ext cx="5445125" cy="619125"/>
          </a:xfrm>
        </p:spPr>
        <p:txBody>
          <a:bodyPr>
            <a:noAutofit/>
          </a:bodyPr>
          <a:lstStyle/>
          <a:p>
            <a:pPr algn="l"/>
            <a:r>
              <a:rPr lang="zh-CN" altLang="en-US" sz="3200" b="1"/>
              <a:t>库存管理</a:t>
            </a:r>
            <a:r>
              <a:rPr lang="zh-CN" altLang="en-US" sz="3200" b="1">
                <a:sym typeface="+mn-ea"/>
              </a:rPr>
              <a:t>——出入库</a:t>
            </a:r>
            <a:endParaRPr lang="zh-CN" altLang="en-US" sz="3200" b="1"/>
          </a:p>
        </p:txBody>
      </p:sp>
      <p:pic>
        <p:nvPicPr>
          <p:cNvPr id="3" name="图片 2" descr="upload_post_object_v2_380960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961571"/>
            <a:ext cx="9996714" cy="5569857"/>
          </a:xfrm>
          <a:prstGeom prst="rect">
            <a:avLst/>
          </a:prstGeom>
        </p:spPr>
      </p:pic>
      <p:pic>
        <p:nvPicPr>
          <p:cNvPr id="4" name="图片 3" descr="upload_post_object_v2_9262449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961571"/>
            <a:ext cx="9996714" cy="556985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5339" y="335643"/>
            <a:ext cx="5445125" cy="619125"/>
          </a:xfrm>
        </p:spPr>
        <p:txBody>
          <a:bodyPr>
            <a:noAutofit/>
          </a:bodyPr>
          <a:lstStyle/>
          <a:p>
            <a:pPr algn="l"/>
            <a:r>
              <a:rPr lang="zh-CN" altLang="en-US" sz="3200" b="1"/>
              <a:t>库存管理</a:t>
            </a:r>
            <a:r>
              <a:rPr lang="zh-CN" altLang="en-US" sz="3200" b="1">
                <a:sym typeface="+mn-ea"/>
              </a:rPr>
              <a:t>——仓库信息</a:t>
            </a:r>
            <a:endParaRPr lang="zh-CN" altLang="en-US" sz="3200" b="1"/>
          </a:p>
        </p:txBody>
      </p:sp>
      <p:pic>
        <p:nvPicPr>
          <p:cNvPr id="3" name="图片 2" descr="upload_post_object_v2_169189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961571"/>
            <a:ext cx="10033000" cy="5588000"/>
          </a:xfrm>
          <a:prstGeom prst="rect">
            <a:avLst/>
          </a:prstGeom>
        </p:spPr>
      </p:pic>
      <p:pic>
        <p:nvPicPr>
          <p:cNvPr id="4" name="图片 3" descr="upload_post_object_v2_8630847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961571"/>
            <a:ext cx="10033000" cy="558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88857" y="2485571"/>
            <a:ext cx="1796143" cy="1016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60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谢谢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19226" y="3708275"/>
            <a:ext cx="6153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/</a:t>
            </a:r>
            <a:r>
              <a:rPr lang="zh-CN" altLang="en-US" sz="2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不足之处望批评指正</a:t>
            </a:r>
            <a:r>
              <a:rPr lang="en-US" altLang="zh-CN" sz="2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/</a:t>
            </a:r>
            <a:endParaRPr lang="zh-CN" altLang="en-US" sz="2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185100" y="67265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汉仪君黑-45简" charset="0"/>
                <a:ea typeface="汉仪君黑-45简" charset="0"/>
              </a:rPr>
              <a:t>项目背景</a:t>
            </a:r>
            <a:endParaRPr lang="zh-CN" altLang="en-US" sz="32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5296" y="1608793"/>
            <a:ext cx="9778937" cy="4432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450988" y="1369897"/>
            <a:ext cx="732712" cy="232143"/>
          </a:xfrm>
          <a:prstGeom prst="triangle">
            <a:avLst>
              <a:gd name="adj" fmla="val 983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914761" y="2244523"/>
            <a:ext cx="8848361" cy="31702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sz="2400" b="0" u="none"/>
              <a:t>	ERP（企业资源计划）是建立在信息技术基础上，为企业决策层及员工提供决策运行手段的管理平台，是集信息技术与先进的管理思想于一体的企业资源管理系统，已成为现代企业的运行模式，重视企业间三流（</a:t>
            </a:r>
            <a:r>
              <a:rPr sz="2400" b="1" u="none"/>
              <a:t>物流、信息流与资金流</a:t>
            </a:r>
            <a:r>
              <a:rPr sz="2400" b="0" u="none"/>
              <a:t>）合一。</a:t>
            </a:r>
          </a:p>
          <a:p>
            <a:pPr algn="l"/>
            <a:endParaRPr sz="2400" b="0" u="none"/>
          </a:p>
          <a:p>
            <a:pPr algn="l"/>
            <a:r>
              <a:rPr sz="2400"/>
              <a:t>	</a:t>
            </a:r>
            <a:r>
              <a:rPr sz="2400" b="0" u="none"/>
              <a:t>企业要赢得竞争，就要求企业全面提升管理水平。企业要立足企业化经营发展需求，推进业财融合和财务管理转型建设，</a:t>
            </a:r>
            <a:r>
              <a:rPr sz="2400" b="1" u="none"/>
              <a:t>优化供应链和人力资源管理流程</a:t>
            </a:r>
            <a:r>
              <a:rPr sz="2400" b="0" u="none"/>
              <a:t>，提高管理成熟度等相关需求，就要开展实施企业ERP系统建设工作。</a:t>
            </a:r>
            <a:endParaRPr lang="zh-CN" altLang="en-US" sz="24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0874" y="2887825"/>
            <a:ext cx="5952930" cy="998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180312" y="3033069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需求及用例分析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100874" y="2661876"/>
            <a:ext cx="38481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20127" y="2232783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PART 02</a:t>
            </a:r>
            <a:endParaRPr lang="zh-CN" altLang="en-US" sz="36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053" y="4006843"/>
            <a:ext cx="72218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sym typeface="+mn-ea"/>
              </a:rPr>
              <a:t>系统需求分析及用例图</a:t>
            </a:r>
            <a:endParaRPr lang="zh-CN" altLang="en-US" sz="2600" spc="130" dirty="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349250"/>
            <a:ext cx="3698875" cy="587375"/>
          </a:xfrm>
        </p:spPr>
        <p:txBody>
          <a:bodyPr>
            <a:noAutofit/>
          </a:bodyPr>
          <a:lstStyle/>
          <a:p>
            <a:pPr algn="l"/>
            <a:r>
              <a:rPr lang="en-US" altLang="zh-CN" sz="2800" b="1" dirty="0"/>
              <a:t>2</a:t>
            </a:r>
            <a:r>
              <a:rPr lang="zh-CN" altLang="en-US" sz="2800" b="1" dirty="0"/>
              <a:t>-</a:t>
            </a:r>
            <a:r>
              <a:rPr lang="en-US" altLang="zh-CN" sz="2800" b="1" dirty="0"/>
              <a:t>1 </a:t>
            </a:r>
            <a:r>
              <a:rPr lang="zh-CN" altLang="en-US" sz="2800" b="1" dirty="0"/>
              <a:t>产品调研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17FADC9-91C8-B3B5-E889-3706F71CF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32580"/>
              </p:ext>
            </p:extLst>
          </p:nvPr>
        </p:nvGraphicFramePr>
        <p:xfrm>
          <a:off x="1212980" y="1080601"/>
          <a:ext cx="9701330" cy="5390735"/>
        </p:xfrm>
        <a:graphic>
          <a:graphicData uri="http://schemas.openxmlformats.org/drawingml/2006/table">
            <a:tbl>
              <a:tblPr/>
              <a:tblGrid>
                <a:gridCol w="1053287">
                  <a:extLst>
                    <a:ext uri="{9D8B030D-6E8A-4147-A177-3AD203B41FA5}">
                      <a16:colId xmlns:a16="http://schemas.microsoft.com/office/drawing/2014/main" val="1809673922"/>
                    </a:ext>
                  </a:extLst>
                </a:gridCol>
                <a:gridCol w="4240867">
                  <a:extLst>
                    <a:ext uri="{9D8B030D-6E8A-4147-A177-3AD203B41FA5}">
                      <a16:colId xmlns:a16="http://schemas.microsoft.com/office/drawing/2014/main" val="3359063888"/>
                    </a:ext>
                  </a:extLst>
                </a:gridCol>
                <a:gridCol w="4407176">
                  <a:extLst>
                    <a:ext uri="{9D8B030D-6E8A-4147-A177-3AD203B41FA5}">
                      <a16:colId xmlns:a16="http://schemas.microsoft.com/office/drawing/2014/main" val="3702739791"/>
                    </a:ext>
                  </a:extLst>
                </a:gridCol>
              </a:tblGrid>
              <a:tr h="357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企业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优势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主要业务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904475"/>
                  </a:ext>
                </a:extLst>
              </a:tr>
              <a:tr h="1594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Oracle</a:t>
                      </a:r>
                    </a:p>
                    <a:p>
                      <a:pPr algn="ctr"/>
                      <a:br>
                        <a:rPr lang="en-US" sz="1600" dirty="0">
                          <a:effectLst/>
                          <a:latin typeface="+mn-ea"/>
                          <a:ea typeface="+mn-ea"/>
                        </a:rPr>
                      </a:br>
                      <a:endParaRPr 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模块化：</a:t>
                      </a:r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可根据需要采用不同的业务模块。</a:t>
                      </a:r>
                    </a:p>
                    <a:p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全面：</a:t>
                      </a:r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覆盖范围广，可满足不同业务的需求。</a:t>
                      </a:r>
                    </a:p>
                    <a:p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强大：</a:t>
                      </a:r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在端到端的业务流程中提供高级分析、</a:t>
                      </a:r>
                      <a:r>
                        <a:rPr lang="en-US" altLang="zh-CN" sz="1600" dirty="0">
                          <a:effectLst/>
                          <a:latin typeface="+mn-ea"/>
                          <a:ea typeface="+mn-ea"/>
                        </a:rPr>
                        <a:t>AI </a:t>
                      </a:r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和自动化功能。</a:t>
                      </a:r>
                    </a:p>
                    <a:p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统一：</a:t>
                      </a:r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提供统一的数据、流程、用户体验和云服务水平。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财务、项目管理、采购、风险及合规管理、企业绩效管理（</a:t>
                      </a:r>
                      <a:r>
                        <a:rPr lang="en-US" altLang="zh-CN" sz="1600" dirty="0">
                          <a:effectLst/>
                          <a:latin typeface="+mn-ea"/>
                          <a:ea typeface="+mn-ea"/>
                        </a:rPr>
                        <a:t>EPM</a:t>
                      </a:r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）、供应链和制造、业务总分析</a:t>
                      </a:r>
                    </a:p>
                    <a:p>
                      <a:pPr algn="l"/>
                      <a:b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</a:br>
                      <a:endParaRPr lang="zh-CN" alt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466816"/>
                  </a:ext>
                </a:extLst>
              </a:tr>
              <a:tr h="118198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Infor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基于解决方案内置的行业特定功能和用户角色，只需将较少的时间用于基础设施管理。所有解决方案均通过一个具备世界级云安全的可扩展平台提供。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企业资源管理、供应链管理、人力解决方案、服务与销售、高级分析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27389"/>
                  </a:ext>
                </a:extLst>
              </a:tr>
              <a:tr h="145686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SAP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+mn-ea"/>
                          <a:ea typeface="+mn-ea"/>
                        </a:rPr>
                        <a:t>SAP S/4HANA Cloud </a:t>
                      </a:r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是一款基于人工智能和分析技术的模块化 </a:t>
                      </a:r>
                      <a:r>
                        <a:rPr lang="en-US" altLang="zh-CN" sz="1600">
                          <a:effectLst/>
                          <a:latin typeface="+mn-ea"/>
                          <a:ea typeface="+mn-ea"/>
                        </a:rPr>
                        <a:t>ERP </a:t>
                      </a:r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云软件，功能齐全，满足各种业务需求。企业可采用能充分发挥内存计算和人工智能优势的下一代</a:t>
                      </a:r>
                      <a:r>
                        <a:rPr lang="en-US" altLang="zh-CN" sz="1600">
                          <a:effectLst/>
                          <a:latin typeface="+mn-ea"/>
                          <a:ea typeface="+mn-ea"/>
                        </a:rPr>
                        <a:t>ERP</a:t>
                      </a:r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，替代具有局限性的传统管理技术。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资产管理、财务、制造、研发和程序设计、销售、服务、寻源和采购、供应链</a:t>
                      </a:r>
                    </a:p>
                    <a:p>
                      <a:pPr algn="l"/>
                      <a:br>
                        <a:rPr lang="zh-CN" altLang="en-US" sz="1600">
                          <a:effectLst/>
                          <a:latin typeface="+mn-ea"/>
                          <a:ea typeface="+mn-ea"/>
                        </a:rPr>
                      </a:b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762248"/>
                  </a:ext>
                </a:extLst>
              </a:tr>
              <a:tr h="632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金蝶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+mn-ea"/>
                          <a:ea typeface="+mn-ea"/>
                        </a:rPr>
                        <a:t>面向不同规模企业的全业务场景解决方案，提供丰富、安全、稳定的云产品及服务</a:t>
                      </a: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  <a:t>财务、供应链、税务、制造、人力</a:t>
                      </a:r>
                    </a:p>
                    <a:p>
                      <a:pPr algn="l"/>
                      <a:br>
                        <a:rPr lang="zh-CN" altLang="en-US" sz="1600" dirty="0">
                          <a:effectLst/>
                          <a:latin typeface="+mn-ea"/>
                          <a:ea typeface="+mn-ea"/>
                        </a:rPr>
                      </a:br>
                      <a:endParaRPr lang="zh-CN" alt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705" marR="68705" marT="34353" marB="34353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992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70039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1061" y="205274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349250"/>
            <a:ext cx="3698875" cy="587375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2</a:t>
            </a:r>
            <a:r>
              <a:rPr lang="zh-CN" altLang="en-US" sz="2800" b="1" dirty="0"/>
              <a:t>-</a:t>
            </a:r>
            <a:r>
              <a:rPr lang="en-US" altLang="zh-CN" sz="2800" b="1" dirty="0"/>
              <a:t>2 </a:t>
            </a:r>
            <a:r>
              <a:rPr lang="zh-CN" altLang="en-US" sz="2800" b="1" dirty="0"/>
              <a:t>系统功能模块分析</a:t>
            </a:r>
          </a:p>
        </p:txBody>
      </p:sp>
      <p:pic>
        <p:nvPicPr>
          <p:cNvPr id="3" name="图片 2" descr="upload_post_object_v2_069209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14714"/>
            <a:ext cx="5346870" cy="364344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客⼾信息管理包括对客⼾信息的收集、更新和分析。销售部通过不同信息渠道，确认新客⼾， 对客⼾的基本信息等情况进⾏收集调查并录⼊信息系统；在后续的业务合作中，销售部根据交易数 据等适时调整更新客⼾信息；系统根据客⼾等级、类别、额度，定期导出分析报表，便于企业掌握 整体客⼾信⽤情况。</a:t>
            </a:r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74625" y="349250"/>
            <a:ext cx="5524500" cy="587375"/>
          </a:xfrm>
        </p:spPr>
        <p:txBody>
          <a:bodyPr>
            <a:noAutofit/>
          </a:bodyPr>
          <a:lstStyle/>
          <a:p>
            <a:r>
              <a:rPr lang="zh-CN" altLang="en-US" sz="2800" b="1"/>
              <a:t>系统功能模块分析——客户管理</a:t>
            </a:r>
          </a:p>
        </p:txBody>
      </p:sp>
      <p:pic>
        <p:nvPicPr>
          <p:cNvPr id="12" name="图片 11" descr="upload_post_object_v2_1398154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9" y="1509880"/>
            <a:ext cx="5073756" cy="44621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9BDC46-E677-7C57-B43A-0231D49A7B48}"/>
              </a:ext>
            </a:extLst>
          </p:cNvPr>
          <p:cNvSpPr txBox="1"/>
          <p:nvPr/>
        </p:nvSpPr>
        <p:spPr>
          <a:xfrm>
            <a:off x="6096000" y="1986615"/>
            <a:ext cx="529356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客⼾信息管理包括对客⼾信息的收集、更新和分析。</a:t>
            </a:r>
            <a:endParaRPr lang="en-US" altLang="zh-CN" sz="22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销售部通过不同信息渠道，确认新客⼾， 对客⼾的基本信息等情况进⾏收集调查并录⼊信息系统；</a:t>
            </a:r>
            <a:endParaRPr lang="en-US" altLang="zh-CN" sz="22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在后续的业务合作中，销售部根据交易数 据等适时调整更新客⼾信息；</a:t>
            </a:r>
            <a:endParaRPr lang="en-US" altLang="zh-CN" sz="22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系统根据客⼾等级、类别、额度，定期导出分析报表，便于企业掌握 整体客⼾信⽤情况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80645" y="4376057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211355" cy="2481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497" y="220815"/>
            <a:ext cx="11849878" cy="64474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2433" y="2887825"/>
            <a:ext cx="821094" cy="111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625" y="317500"/>
            <a:ext cx="5445125" cy="619125"/>
          </a:xfrm>
        </p:spPr>
        <p:txBody>
          <a:bodyPr>
            <a:noAutofit/>
          </a:bodyPr>
          <a:lstStyle/>
          <a:p>
            <a:r>
              <a:rPr lang="zh-CN" altLang="en-US" sz="2800" b="1">
                <a:sym typeface="+mn-ea"/>
              </a:rPr>
              <a:t>系统功能模块分析——销售管理</a:t>
            </a:r>
            <a:endParaRPr lang="zh-CN" altLang="en-US" sz="2800" b="1"/>
          </a:p>
        </p:txBody>
      </p:sp>
      <p:pic>
        <p:nvPicPr>
          <p:cNvPr id="14" name="图片 13" descr="upload_post_object_v2_4678922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5" y="1095375"/>
            <a:ext cx="8032750" cy="51593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1049</Words>
  <Application>Microsoft Office PowerPoint</Application>
  <PresentationFormat>宽屏</PresentationFormat>
  <Paragraphs>126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Calibri Light</vt:lpstr>
      <vt:lpstr>Arial</vt:lpstr>
      <vt:lpstr>宋体</vt:lpstr>
      <vt:lpstr>汉仪君黑-45简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2-1 产品调研</vt:lpstr>
      <vt:lpstr>2-2 系统功能模块分析</vt:lpstr>
      <vt:lpstr>系统功能模块分析——客户管理</vt:lpstr>
      <vt:lpstr>系统功能模块分析——销售管理</vt:lpstr>
      <vt:lpstr>系统功能模块分析——采购管理</vt:lpstr>
      <vt:lpstr>系统功能模块分析——财务管理</vt:lpstr>
      <vt:lpstr>系统功能模块分析——人事管理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商品管理</vt:lpstr>
      <vt:lpstr>库存管理——出入库</vt:lpstr>
      <vt:lpstr>库存管理——仓库信息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Liang Zhinuo</cp:lastModifiedBy>
  <cp:revision>24</cp:revision>
  <dcterms:created xsi:type="dcterms:W3CDTF">2022-11-02T03:04:33Z</dcterms:created>
  <dcterms:modified xsi:type="dcterms:W3CDTF">2022-11-02T07:23:08Z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68149EF5926B400F81109C0E1C67150C</vt:lpwstr>
  </property>
  <property fmtid="{D5CDD505-2E9C-101B-9397-08002B2CF9AE}" pid="3" name="KSOProductBuildVer">
    <vt:lpwstr>2052-0.0.0.0</vt:lpwstr>
  </property>
  <property fmtid="{D5CDD505-2E9C-101B-9397-08002B2CF9AE}" pid="4" name="KSOTemplateUUID">
    <vt:lpwstr>v1.0_mb_nX3krR169JRx9Phr9uLBbg==</vt:lpwstr>
  </property>
</Properties>
</file>